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  <p:sldMasterId id="2147483662" r:id="rId4"/>
    <p:sldMasterId id="2147483664" r:id="rId5"/>
    <p:sldMasterId id="2147483666" r:id="rId6"/>
    <p:sldMasterId id="2147483668" r:id="rId7"/>
    <p:sldMasterId id="2147483670" r:id="rId8"/>
    <p:sldMasterId id="2147483672" r:id="rId9"/>
    <p:sldMasterId id="2147483674" r:id="rId10"/>
    <p:sldMasterId id="2147483676" r:id="rId11"/>
    <p:sldMasterId id="2147483678" r:id="rId12"/>
    <p:sldMasterId id="2147483680" r:id="rId13"/>
    <p:sldMasterId id="2147483682" r:id="rId14"/>
  </p:sldMasterIdLst>
  <p:notesMasterIdLst>
    <p:notesMasterId r:id="rId16"/>
  </p:notesMasterIdLst>
  <p:handoutMasterIdLst>
    <p:handoutMasterId r:id="rId34"/>
  </p:handoutMasterIdLst>
  <p:sldIdLst>
    <p:sldId id="395" r:id="rId15"/>
    <p:sldId id="373" r:id="rId17"/>
    <p:sldId id="374" r:id="rId18"/>
    <p:sldId id="379" r:id="rId19"/>
    <p:sldId id="376" r:id="rId20"/>
    <p:sldId id="414" r:id="rId21"/>
    <p:sldId id="378" r:id="rId22"/>
    <p:sldId id="426" r:id="rId23"/>
    <p:sldId id="425" r:id="rId24"/>
    <p:sldId id="383" r:id="rId25"/>
    <p:sldId id="388" r:id="rId26"/>
    <p:sldId id="384" r:id="rId27"/>
    <p:sldId id="386" r:id="rId28"/>
    <p:sldId id="387" r:id="rId29"/>
    <p:sldId id="381" r:id="rId30"/>
    <p:sldId id="385" r:id="rId31"/>
    <p:sldId id="377" r:id="rId32"/>
    <p:sldId id="396" r:id="rId33"/>
  </p:sldIdLst>
  <p:sldSz cx="12192000" cy="6858000"/>
  <p:notesSz cx="6858000" cy="9144000"/>
  <p:embeddedFontLst>
    <p:embeddedFont>
      <p:font typeface="SimSun" panose="02010600030101010101" pitchFamily="2" charset="-122"/>
      <p:regular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4B49"/>
    <a:srgbClr val="342A32"/>
    <a:srgbClr val="174677"/>
    <a:srgbClr val="1A252E"/>
    <a:srgbClr val="263643"/>
    <a:srgbClr val="2268AE"/>
    <a:srgbClr val="FBF6E9"/>
    <a:srgbClr val="EDD5B9"/>
    <a:srgbClr val="EACDAB"/>
    <a:srgbClr val="FAF3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549" autoAdjust="0"/>
    <p:restoredTop sz="94280" autoAdjust="0"/>
  </p:normalViewPr>
  <p:slideViewPr>
    <p:cSldViewPr snapToGrid="0" showGuides="1">
      <p:cViewPr>
        <p:scale>
          <a:sx n="66" d="100"/>
          <a:sy n="66" d="100"/>
        </p:scale>
        <p:origin x="1704" y="882"/>
      </p:cViewPr>
      <p:guideLst>
        <p:guide pos="3867"/>
        <p:guide orient="horz" pos="20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2" Type="http://schemas.openxmlformats.org/officeDocument/2006/relationships/font" Target="fonts/font5.fntdata"/><Relationship Id="rId41" Type="http://schemas.openxmlformats.org/officeDocument/2006/relationships/font" Target="fonts/font4.fntdata"/><Relationship Id="rId40" Type="http://schemas.openxmlformats.org/officeDocument/2006/relationships/font" Target="fonts/font3.fntdata"/><Relationship Id="rId4" Type="http://schemas.openxmlformats.org/officeDocument/2006/relationships/slideMaster" Target="slideMasters/slideMaster3.xml"/><Relationship Id="rId39" Type="http://schemas.openxmlformats.org/officeDocument/2006/relationships/font" Target="fonts/font2.fntdata"/><Relationship Id="rId38" Type="http://schemas.openxmlformats.org/officeDocument/2006/relationships/font" Target="fonts/font1.fntdata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handoutMaster" Target="handoutMasters/handoutMaster1.xml"/><Relationship Id="rId33" Type="http://schemas.openxmlformats.org/officeDocument/2006/relationships/slide" Target="slides/slide18.xml"/><Relationship Id="rId32" Type="http://schemas.openxmlformats.org/officeDocument/2006/relationships/slide" Target="slides/slide17.xml"/><Relationship Id="rId31" Type="http://schemas.openxmlformats.org/officeDocument/2006/relationships/slide" Target="slides/slide16.xml"/><Relationship Id="rId30" Type="http://schemas.openxmlformats.org/officeDocument/2006/relationships/slide" Target="slides/slide1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4.xml"/><Relationship Id="rId28" Type="http://schemas.openxmlformats.org/officeDocument/2006/relationships/slide" Target="slides/slide13.xml"/><Relationship Id="rId27" Type="http://schemas.openxmlformats.org/officeDocument/2006/relationships/slide" Target="slides/slide12.xml"/><Relationship Id="rId26" Type="http://schemas.openxmlformats.org/officeDocument/2006/relationships/slide" Target="slides/slide11.xml"/><Relationship Id="rId25" Type="http://schemas.openxmlformats.org/officeDocument/2006/relationships/slide" Target="slides/slide10.xml"/><Relationship Id="rId24" Type="http://schemas.openxmlformats.org/officeDocument/2006/relationships/slide" Target="slides/slide9.xml"/><Relationship Id="rId23" Type="http://schemas.openxmlformats.org/officeDocument/2006/relationships/slide" Target="slides/slide8.xml"/><Relationship Id="rId22" Type="http://schemas.openxmlformats.org/officeDocument/2006/relationships/slide" Target="slides/slide7.xml"/><Relationship Id="rId21" Type="http://schemas.openxmlformats.org/officeDocument/2006/relationships/slide" Target="slides/slide6.xml"/><Relationship Id="rId20" Type="http://schemas.openxmlformats.org/officeDocument/2006/relationships/slide" Target="slides/slide5.xml"/><Relationship Id="rId2" Type="http://schemas.openxmlformats.org/officeDocument/2006/relationships/theme" Target="theme/theme1.xml"/><Relationship Id="rId19" Type="http://schemas.openxmlformats.org/officeDocument/2006/relationships/slide" Target="slides/slide4.xml"/><Relationship Id="rId18" Type="http://schemas.openxmlformats.org/officeDocument/2006/relationships/slide" Target="slides/slide3.xml"/><Relationship Id="rId17" Type="http://schemas.openxmlformats.org/officeDocument/2006/relationships/slide" Target="slides/slide2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jpeg>
</file>

<file path=ppt/media/image36.png>
</file>

<file path=ppt/media/image4.wdp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fld id="{DFC710A8-29AE-4177-85A7-F3CCEF778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fld id="{708D17B6-7261-47CB-9C8A-35ACAF11B93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8D17B6-7261-47CB-9C8A-35ACAF11B9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8D17B6-7261-47CB-9C8A-35ACAF11B9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CF3755-8974-418C-8809-96F54FD72C2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8D17B6-7261-47CB-9C8A-35ACAF11B9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6611D9A-05E9-46FA-BC98-BE1F34AECCEC}" type="datetime1">
              <a:rPr lang="zh-CN" altLang="en-US"/>
            </a:fld>
            <a:endParaRPr lang="en-US" altLang="zh-CN" sz="1800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8ED1AE-6645-4422-96B9-D1383D3DF7AB}" type="slidenum">
              <a:rPr lang="zh-CN" altLang="en-US"/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52E2C8-70ED-43A8-B6CE-A6E0B3E67D6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1F55A8-B37C-47E6-812C-BE5F1773EA38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2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21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22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23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5" Type="http://schemas.openxmlformats.org/officeDocument/2006/relationships/theme" Target="../theme/theme4.xml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1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AEEEA921-BBF0-4121-BBA2-4F1EBF8FAC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B2565B86-C106-4A19-B55C-AA6DF234A1F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1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zh-CN" dirty="0"/>
              <a:t>Click to edit Master title style</a:t>
            </a:r>
            <a:endParaRPr lang="zh-CN" altLang="zh-CN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228600"/>
            <a:r>
              <a:rPr lang="zh-CN" altLang="zh-CN" dirty="0"/>
              <a:t>Click to edit Master text styles</a:t>
            </a:r>
            <a:endParaRPr lang="zh-CN" altLang="zh-CN" dirty="0"/>
          </a:p>
          <a:p>
            <a:pPr lvl="1" indent="-228600"/>
            <a:r>
              <a:rPr lang="zh-CN" altLang="zh-CN" dirty="0"/>
              <a:t>Second level</a:t>
            </a:r>
            <a:endParaRPr lang="zh-CN" altLang="zh-CN" dirty="0"/>
          </a:p>
          <a:p>
            <a:pPr lvl="2" indent="-228600"/>
            <a:r>
              <a:rPr lang="zh-CN" altLang="zh-CN" dirty="0"/>
              <a:t>Third level</a:t>
            </a:r>
            <a:endParaRPr lang="zh-CN" altLang="zh-CN" dirty="0"/>
          </a:p>
          <a:p>
            <a:pPr lvl="3" indent="-228600"/>
            <a:r>
              <a:rPr lang="zh-CN" altLang="zh-CN" dirty="0"/>
              <a:t>Fourth level</a:t>
            </a:r>
            <a:endParaRPr lang="zh-CN" altLang="zh-CN" dirty="0"/>
          </a:p>
          <a:p>
            <a:pPr lvl="4" indent="-228600"/>
            <a:r>
              <a:rPr lang="zh-CN" altLang="zh-CN" dirty="0"/>
              <a:t>Fifth level</a:t>
            </a:r>
            <a:endParaRPr lang="zh-CN" altLang="zh-CN" dirty="0"/>
          </a:p>
        </p:txBody>
      </p:sp>
      <p:sp>
        <p:nvSpPr>
          <p:cNvPr id="102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 smtClean="0">
                <a:solidFill>
                  <a:srgbClr val="898989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6611D9A-05E9-46FA-BC98-BE1F34AECCEC}" type="datetime1">
              <a:rPr lang="zh-CN" altLang="en-US">
                <a:latin typeface="Arial" panose="020B0604020202020204" pitchFamily="34" charset="0"/>
              </a:rPr>
            </a:fld>
            <a:endParaRPr lang="en-US" altLang="zh-CN" sz="18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02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 smtClean="0">
                <a:solidFill>
                  <a:srgbClr val="898989"/>
                </a:solidFill>
                <a:ea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zh-CN">
              <a:latin typeface="Arial" panose="020B0604020202020204" pitchFamily="34" charset="0"/>
            </a:endParaRPr>
          </a:p>
        </p:txBody>
      </p:sp>
      <p:sp>
        <p:nvSpPr>
          <p:cNvPr id="103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 smtClean="0">
                <a:solidFill>
                  <a:srgbClr val="898989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68ED1AE-6645-4422-96B9-D1383D3DF7AB}" type="slidenum">
              <a:rPr lang="zh-CN" altLang="en-US">
                <a:latin typeface="Arial" panose="020B0604020202020204" pitchFamily="34" charset="0"/>
              </a:rPr>
            </a:fld>
            <a:endParaRPr lang="en-US" altLang="zh-CN" sz="18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  <a:sym typeface="Arial" panose="020B0604020202020204" pitchFamily="34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  <a:sym typeface="Calibri Light" panose="020F0302020204030204" pitchFamily="34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  <a:sym typeface="Calibri Light" panose="020F0302020204030204" pitchFamily="34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  <a:sym typeface="Calibri Light" panose="020F0302020204030204" pitchFamily="34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  <a:sym typeface="Calibri Light" panose="020F0302020204030204" pitchFamily="3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  <a:sym typeface="Calibri Light" panose="020F0302020204030204" pitchFamily="3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  <a:sym typeface="Calibri Light" panose="020F0302020204030204" pitchFamily="3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  <a:sym typeface="Calibri Light" panose="020F0302020204030204" pitchFamily="3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  <a:sym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  <a:sym typeface="Calibri" panose="020F0502020204030204" pitchFamily="34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  <a:sym typeface="Calibri" panose="020F0502020204030204" pitchFamily="34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  <a:sym typeface="Calibri" panose="020F0502020204030204" pitchFamily="34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  <a:sym typeface="Calibri" panose="020F050202020403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530820CF-B880-4189-942D-D702A7CBA730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0C913308-F349-4B6D-A68A-DD1791B4A57B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117" cy="68601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94117" cy="686011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5000"/>
                </a:schemeClr>
              </a:gs>
              <a:gs pos="71000">
                <a:schemeClr val="bg1">
                  <a:lumMod val="9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36" tIns="60968" rIns="121936" bIns="60968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srgbClr val="FFFF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0" y="4974"/>
            <a:ext cx="12192000" cy="68480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997FCE53-E0C8-460F-B599-2F7578C799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8260C25-01BD-489E-91DB-D1FDEF50E6E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1.xml"/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image" Target="../media/image29.png"/><Relationship Id="rId7" Type="http://schemas.openxmlformats.org/officeDocument/2006/relationships/image" Target="../media/image28.png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1" Type="http://schemas.openxmlformats.org/officeDocument/2006/relationships/slideLayout" Target="../slideLayouts/slideLayout22.xml"/><Relationship Id="rId10" Type="http://schemas.openxmlformats.org/officeDocument/2006/relationships/image" Target="../media/image8.jpeg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8.jpeg"/><Relationship Id="rId3" Type="http://schemas.openxmlformats.org/officeDocument/2006/relationships/image" Target="../media/image7.png"/><Relationship Id="rId2" Type="http://schemas.openxmlformats.org/officeDocument/2006/relationships/image" Target="../media/image31.jpeg"/><Relationship Id="rId1" Type="http://schemas.openxmlformats.org/officeDocument/2006/relationships/image" Target="../media/image30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7" Type="http://schemas.openxmlformats.org/officeDocument/2006/relationships/image" Target="../media/image36.png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35.jpeg"/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4.xml"/><Relationship Id="rId4" Type="http://schemas.openxmlformats.org/officeDocument/2006/relationships/themeOverride" Target="../theme/themeOverride1.xml"/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_2020-06-24-22-42-47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635"/>
            <a:ext cx="12192635" cy="6858000"/>
          </a:xfrm>
          <a:prstGeom prst="rect">
            <a:avLst/>
          </a:prstGeom>
        </p:spPr>
      </p:pic>
      <p:sp>
        <p:nvSpPr>
          <p:cNvPr id="3" name="文本框 7"/>
          <p:cNvSpPr txBox="1"/>
          <p:nvPr/>
        </p:nvSpPr>
        <p:spPr>
          <a:xfrm>
            <a:off x="4387215" y="5466715"/>
            <a:ext cx="3418205" cy="64516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BF6E9"/>
            </a:solidFill>
          </a:ln>
        </p:spPr>
        <p:txBody>
          <a:bodyPr wrap="square" rtlCol="0">
            <a:spAutoFit/>
          </a:bodyPr>
          <a:p>
            <a:pPr algn="ctr"/>
            <a:r>
              <a:rPr lang="en-US" altLang="zh-CN" sz="3600" dirty="0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Team Venom</a:t>
            </a:r>
            <a:endParaRPr lang="en-US" altLang="zh-CN" sz="3600" dirty="0">
              <a:gradFill>
                <a:gsLst>
                  <a:gs pos="0">
                    <a:srgbClr val="FECF40"/>
                  </a:gs>
                  <a:gs pos="100000">
                    <a:srgbClr val="846C21"/>
                  </a:gs>
                </a:gsLst>
                <a:lin scaled="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46642" y="1138238"/>
            <a:ext cx="7426804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We estimate an annual revenue of over GH</a:t>
            </a:r>
            <a:r>
              <a:rPr lang="en-US" sz="3200" dirty="0"/>
              <a:t>¢</a:t>
            </a:r>
            <a:r>
              <a:rPr lang="en-US" sz="2400" dirty="0"/>
              <a:t> 100,000.</a:t>
            </a:r>
            <a:endParaRPr lang="en-US" sz="2400" dirty="0"/>
          </a:p>
          <a:p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70% of the revenue will come from fees charged on orders and Commission on products purchased </a:t>
            </a:r>
            <a:endParaRPr lang="en-US" sz="2400" dirty="0"/>
          </a:p>
          <a:p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And the 30% will come from advertisment on our platforms .</a:t>
            </a:r>
            <a:endParaRPr lang="en-US" sz="2400" dirty="0"/>
          </a:p>
        </p:txBody>
      </p:sp>
      <p:pic>
        <p:nvPicPr>
          <p:cNvPr id="2" name="Picture 1" descr="images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97850" y="3913505"/>
            <a:ext cx="3911600" cy="260286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5541010" y="-24130"/>
            <a:ext cx="2543175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44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BUDGET</a:t>
            </a:r>
            <a:endParaRPr lang="en-US" sz="44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5" name="Picture 4" descr="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0" name="Picture 9" descr="ripe-cashew-fruit-189166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68980" y="820420"/>
            <a:ext cx="836485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000" dirty="0" err="1"/>
              <a:t>We </a:t>
            </a:r>
            <a:r>
              <a:rPr lang="en-US" sz="4000" dirty="0"/>
              <a:t>need </a:t>
            </a:r>
            <a:r>
              <a:rPr lang="en-US" sz="4000" dirty="0">
                <a:solidFill>
                  <a:srgbClr val="FF0000"/>
                </a:solidFill>
              </a:rPr>
              <a:t>GH</a:t>
            </a:r>
            <a:r>
              <a:rPr lang="en-US" sz="4800" dirty="0">
                <a:solidFill>
                  <a:srgbClr val="FF0000"/>
                </a:solidFill>
              </a:rPr>
              <a:t>¢</a:t>
            </a:r>
            <a:r>
              <a:rPr lang="en-US" sz="4000" dirty="0">
                <a:solidFill>
                  <a:srgbClr val="FF0000"/>
                </a:solidFill>
              </a:rPr>
              <a:t> 62,000.00</a:t>
            </a:r>
            <a:r>
              <a:rPr lang="en-US" sz="4000" dirty="0"/>
              <a:t> from investors, </a:t>
            </a:r>
            <a:r>
              <a:rPr lang="en-US" sz="4000" dirty="0">
                <a:solidFill>
                  <a:schemeClr val="accent1"/>
                </a:solidFill>
              </a:rPr>
              <a:t>10%</a:t>
            </a:r>
            <a:r>
              <a:rPr lang="en-US" sz="4000" dirty="0"/>
              <a:t> of our profits for the next </a:t>
            </a:r>
            <a:r>
              <a:rPr lang="en-US" sz="4000" dirty="0">
                <a:solidFill>
                  <a:schemeClr val="accent6"/>
                </a:solidFill>
              </a:rPr>
              <a:t>10 years</a:t>
            </a:r>
            <a:r>
              <a:rPr lang="en-US" sz="4000" dirty="0"/>
              <a:t> will be given as interest to any willing to invest in us.</a:t>
            </a:r>
            <a:endParaRPr lang="en-US" sz="4000" dirty="0"/>
          </a:p>
        </p:txBody>
      </p:sp>
      <p:sp>
        <p:nvSpPr>
          <p:cNvPr id="100" name="Text Box 99"/>
          <p:cNvSpPr txBox="1"/>
          <p:nvPr/>
        </p:nvSpPr>
        <p:spPr>
          <a:xfrm>
            <a:off x="7112000" y="3812222"/>
            <a:ext cx="5080000" cy="3046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buFont typeface="Wingdings" panose="05000000000000000000" charset="0"/>
              <a:buNone/>
            </a:pPr>
            <a:r>
              <a:rPr lang="en-US" sz="20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Arial" panose="020B0604020202020204" pitchFamily="34" charset="0"/>
                <a:ea typeface="SimSun" panose="02010600030101010101" pitchFamily="2" charset="-122"/>
                <a:sym typeface="+mn-ea"/>
              </a:rPr>
              <a:t>Expenses:</a:t>
            </a:r>
            <a:endParaRPr lang="en-US" sz="200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Symbol" panose="05050102010706020507" charset="0"/>
              <a:ea typeface="SimSun" panose="02010600030101010101" pitchFamily="2" charset="-122"/>
              <a:sym typeface="+mn-ea"/>
            </a:endParaRPr>
          </a:p>
          <a:p>
            <a:pPr indent="0">
              <a:buFont typeface="Wingdings" panose="05000000000000000000" charset="0"/>
              <a:buNone/>
            </a:pPr>
            <a:endParaRPr lang="en-US" sz="2000" b="0">
              <a:solidFill>
                <a:srgbClr val="000000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000" b="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Equipment for production include fruit crusher, filter, distillery, packaging</a:t>
            </a:r>
            <a:r>
              <a:rPr lang="en-US" sz="2000" b="0">
                <a:solidFill>
                  <a:srgbClr val="000000"/>
                </a:solidFill>
                <a:latin typeface="Symbol" panose="05050102010706020507" charset="0"/>
                <a:ea typeface="SimSun" panose="02010600030101010101" pitchFamily="2" charset="-122"/>
              </a:rPr>
              <a:t></a:t>
            </a:r>
            <a:r>
              <a:rPr lang="en-US" sz="2000" b="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 </a:t>
            </a:r>
            <a:endParaRPr lang="en-US" sz="2000" b="0">
              <a:solidFill>
                <a:srgbClr val="000000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Fair fees and transportation costs</a:t>
            </a:r>
            <a:r>
              <a:rPr lang="en-US" sz="2400" b="0">
                <a:latin typeface="Wingdings" panose="05000000000000000000" charset="0"/>
                <a:ea typeface="SimSun" panose="02010600030101010101" pitchFamily="2" charset="-122"/>
              </a:rPr>
              <a:t> </a:t>
            </a:r>
            <a:endParaRPr lang="en-US" sz="2400" b="0">
              <a:latin typeface="Wingdings" panose="05000000000000000000" charset="0"/>
              <a:ea typeface="SimSun" panose="02010600030101010101" pitchFamily="2" charset="-122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400" b="0">
                <a:latin typeface="Arial" panose="020B0604020202020204" pitchFamily="34" charset="0"/>
                <a:ea typeface="SimSun" panose="02010600030101010101" pitchFamily="2" charset="-122"/>
              </a:rPr>
              <a:t>Inventory space for products </a:t>
            </a:r>
            <a:endParaRPr lang="en-US" sz="2400" b="0"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701665" y="136525"/>
            <a:ext cx="3225800" cy="706755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p>
            <a:r>
              <a:rPr lang="en-US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OUR ADDS</a:t>
            </a:r>
            <a:endParaRPr lang="en-US" sz="40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5" name="Picture 4" descr="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0" name="Picture 9" descr="ripe-cashew-fruit-189166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523" y="1921147"/>
            <a:ext cx="1386881" cy="136773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cs typeface="+mn-ea"/>
                <a:sym typeface="+mn-lt"/>
              </a:rPr>
              <a:t>A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25081" y="3303392"/>
            <a:ext cx="1342380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1058203" y="1820799"/>
            <a:ext cx="1648334" cy="1625572"/>
          </a:xfrm>
          <a:prstGeom prst="donut">
            <a:avLst>
              <a:gd name="adj" fmla="val 919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6639422" y="2593615"/>
            <a:ext cx="1386881" cy="136773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cs typeface="+mn-ea"/>
                <a:sym typeface="+mn-lt"/>
              </a:rPr>
              <a:t>B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25081" y="3975859"/>
            <a:ext cx="6707782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8" name="同心圆 7"/>
          <p:cNvSpPr/>
          <p:nvPr/>
        </p:nvSpPr>
        <p:spPr>
          <a:xfrm>
            <a:off x="6508695" y="2483741"/>
            <a:ext cx="1648334" cy="1625572"/>
          </a:xfrm>
          <a:prstGeom prst="donut">
            <a:avLst>
              <a:gd name="adj" fmla="val 83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207300" y="4802690"/>
            <a:ext cx="1386881" cy="136773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solidFill>
                  <a:schemeClr val="bg1"/>
                </a:solidFill>
                <a:cs typeface="+mn-ea"/>
                <a:sym typeface="+mn-lt"/>
              </a:rPr>
              <a:t>C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同心圆 10"/>
          <p:cNvSpPr/>
          <p:nvPr/>
        </p:nvSpPr>
        <p:spPr>
          <a:xfrm flipV="1">
            <a:off x="5068980" y="4683292"/>
            <a:ext cx="1648334" cy="1625572"/>
          </a:xfrm>
          <a:prstGeom prst="donut">
            <a:avLst>
              <a:gd name="adj" fmla="val 996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065187" y="2313077"/>
            <a:ext cx="2930683" cy="570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100" dirty="0">
                <a:solidFill>
                  <a:schemeClr val="bg1"/>
                </a:solidFill>
                <a:cs typeface="+mn-ea"/>
                <a:sym typeface="+mn-lt"/>
              </a:rPr>
              <a:t>Add You Text Here Add You Text Here</a:t>
            </a:r>
            <a:r>
              <a:rPr lang="zh-CN" altLang="en-US" sz="11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1100" dirty="0">
                <a:solidFill>
                  <a:schemeClr val="bg1"/>
                </a:solidFill>
                <a:cs typeface="+mn-ea"/>
                <a:sym typeface="+mn-lt"/>
              </a:rPr>
              <a:t>Add You Text Here Add You Text Here</a:t>
            </a:r>
            <a:r>
              <a:rPr lang="zh-CN" altLang="en-US" sz="11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en-US" altLang="zh-CN" sz="11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文本框 21"/>
          <p:cNvSpPr txBox="1"/>
          <p:nvPr/>
        </p:nvSpPr>
        <p:spPr>
          <a:xfrm>
            <a:off x="8439584" y="2701835"/>
            <a:ext cx="2038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cs typeface="+mn-ea"/>
                <a:sym typeface="+mn-lt"/>
              </a:rPr>
              <a:t> ENTER TITLE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14875" y="570285"/>
            <a:ext cx="231006" cy="231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TextBox 3"/>
          <p:cNvSpPr txBox="1"/>
          <p:nvPr/>
        </p:nvSpPr>
        <p:spPr>
          <a:xfrm>
            <a:off x="2820670" y="1820545"/>
            <a:ext cx="9371330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400" dirty="0" err="1"/>
              <a:t>We</a:t>
            </a:r>
            <a:r>
              <a:rPr lang="en-US" sz="4400" dirty="0"/>
              <a:t> project to market over 3000 Ltrs in our startup year and will increase to 150,000 Ltrs by 2025.</a:t>
            </a:r>
            <a:endParaRPr lang="en-US" sz="4400" dirty="0"/>
          </a:p>
          <a:p>
            <a:endParaRPr lang="en-US" sz="4400" dirty="0"/>
          </a:p>
        </p:txBody>
      </p:sp>
      <p:sp>
        <p:nvSpPr>
          <p:cNvPr id="12" name="Text Box 11"/>
          <p:cNvSpPr txBox="1"/>
          <p:nvPr/>
        </p:nvSpPr>
        <p:spPr>
          <a:xfrm>
            <a:off x="3065145" y="279400"/>
            <a:ext cx="8941435" cy="645160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p>
            <a:r>
              <a:rPr lang="en-US" sz="36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PROJECTED INCOME STATEMENT</a:t>
            </a:r>
            <a:endParaRPr lang="en-US" sz="36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3" name="Picture 12" descr="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5" name="Picture 14" descr="ripe-cashew-fruit-189166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814875" y="570285"/>
            <a:ext cx="231006" cy="231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" name="Picture 1" descr="image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00090" y="3340100"/>
            <a:ext cx="6391910" cy="341947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/>
        </p:nvSpPr>
        <p:spPr>
          <a:xfrm>
            <a:off x="2828819" y="1054402"/>
            <a:ext cx="6797781" cy="3340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50000"/>
              </a:lnSpc>
            </a:pPr>
            <a:r>
              <a:rPr lang="en-US" sz="2400" dirty="0"/>
              <a:t>Paid advertisement on our platforms.</a:t>
            </a:r>
            <a:endParaRPr lang="en-US" sz="2400" dirty="0"/>
          </a:p>
          <a:p>
            <a:pPr>
              <a:lnSpc>
                <a:spcPct val="250000"/>
              </a:lnSpc>
            </a:pPr>
            <a:r>
              <a:rPr lang="en-US" sz="2400" dirty="0">
                <a:sym typeface="+mn-ea"/>
              </a:rPr>
              <a:t>Transactional fees charged on orders.</a:t>
            </a:r>
            <a:endParaRPr lang="en-US" sz="2400" dirty="0"/>
          </a:p>
          <a:p>
            <a:pPr>
              <a:lnSpc>
                <a:spcPct val="250000"/>
              </a:lnSpc>
            </a:pPr>
            <a:r>
              <a:rPr lang="en-US" sz="2400" dirty="0"/>
              <a:t>Commission on products purchased.</a:t>
            </a:r>
            <a:endParaRPr lang="en-US" sz="2400" dirty="0"/>
          </a:p>
        </p:txBody>
      </p:sp>
      <p:sp>
        <p:nvSpPr>
          <p:cNvPr id="4" name="Text Box 3"/>
          <p:cNvSpPr txBox="1"/>
          <p:nvPr/>
        </p:nvSpPr>
        <p:spPr>
          <a:xfrm>
            <a:off x="3860800" y="408940"/>
            <a:ext cx="6336665" cy="829945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p>
            <a:r>
              <a:rPr lang="en-US" sz="48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REVENUE MODEL</a:t>
            </a:r>
            <a:endParaRPr lang="en-US" sz="48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6" name="Picture 5" descr="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0" name="Picture 9" descr="ripe-cashew-fruit-189166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ownload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89565" y="3668395"/>
            <a:ext cx="1511300" cy="1511300"/>
          </a:xfrm>
          <a:prstGeom prst="rect">
            <a:avLst/>
          </a:prstGeom>
        </p:spPr>
      </p:pic>
      <p:pic>
        <p:nvPicPr>
          <p:cNvPr id="5" name="Picture 4" descr="download (2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0770" y="3500755"/>
            <a:ext cx="1788795" cy="1788795"/>
          </a:xfrm>
          <a:prstGeom prst="rect">
            <a:avLst/>
          </a:prstGeom>
        </p:spPr>
      </p:pic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1560830"/>
            <a:ext cx="1576070" cy="1576070"/>
          </a:xfrm>
          <a:prstGeom prst="rect">
            <a:avLst/>
          </a:prstGeom>
        </p:spPr>
      </p:pic>
      <p:pic>
        <p:nvPicPr>
          <p:cNvPr id="7" name="Picture 6" descr="images (1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2930" y="3511550"/>
            <a:ext cx="1767840" cy="1767840"/>
          </a:xfrm>
          <a:prstGeom prst="rect">
            <a:avLst/>
          </a:prstGeom>
        </p:spPr>
      </p:pic>
      <p:pic>
        <p:nvPicPr>
          <p:cNvPr id="8" name="Picture 7" descr="images (2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2930" y="1855470"/>
            <a:ext cx="1656080" cy="1656080"/>
          </a:xfrm>
          <a:prstGeom prst="rect">
            <a:avLst/>
          </a:prstGeom>
        </p:spPr>
      </p:pic>
      <p:pic>
        <p:nvPicPr>
          <p:cNvPr id="9" name="Picture 8" descr="images (3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2360" y="1369060"/>
            <a:ext cx="1767840" cy="1767840"/>
          </a:xfrm>
          <a:prstGeom prst="rect">
            <a:avLst/>
          </a:prstGeom>
        </p:spPr>
      </p:pic>
      <p:pic>
        <p:nvPicPr>
          <p:cNvPr id="10" name="Picture 9" descr="images (4)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46680" y="3136900"/>
            <a:ext cx="2143125" cy="2143125"/>
          </a:xfrm>
          <a:prstGeom prst="rect">
            <a:avLst/>
          </a:prstGeom>
        </p:spPr>
      </p:pic>
      <p:pic>
        <p:nvPicPr>
          <p:cNvPr id="11" name="Picture 10" descr="images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89805" y="3136900"/>
            <a:ext cx="2143125" cy="2143125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5191760" y="109220"/>
            <a:ext cx="2473325" cy="82994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48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IMPACT</a:t>
            </a:r>
            <a:endParaRPr lang="en-US" sz="48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3" name="Picture 12" descr="c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5" name="Picture 14" descr="ripe-cashew-fruit-189166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MG-20200709-WA00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91205" y="1906270"/>
            <a:ext cx="2762250" cy="247713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pic>
        <p:nvPicPr>
          <p:cNvPr id="19" name="Picture 18" descr="IMG_20200724_180232_9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4090" y="1906270"/>
            <a:ext cx="2762250" cy="243903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20" name="Text Box 19"/>
          <p:cNvSpPr txBox="1"/>
          <p:nvPr/>
        </p:nvSpPr>
        <p:spPr>
          <a:xfrm>
            <a:off x="3388995" y="4519295"/>
            <a:ext cx="25666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Baah Tonkouru David</a:t>
            </a:r>
            <a:endParaRPr lang="en-US"/>
          </a:p>
          <a:p>
            <a:r>
              <a:rPr lang="en-US"/>
              <a:t>Co-Founder</a:t>
            </a:r>
            <a:endParaRPr lang="en-US"/>
          </a:p>
        </p:txBody>
      </p:sp>
      <p:sp>
        <p:nvSpPr>
          <p:cNvPr id="21" name="Text Box 20"/>
          <p:cNvSpPr txBox="1"/>
          <p:nvPr/>
        </p:nvSpPr>
        <p:spPr>
          <a:xfrm>
            <a:off x="8975725" y="4519295"/>
            <a:ext cx="22021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Priscilla Kyeremaah</a:t>
            </a:r>
            <a:endParaRPr lang="en-US"/>
          </a:p>
          <a:p>
            <a:r>
              <a:rPr lang="en-US"/>
              <a:t>Co-Founder</a:t>
            </a:r>
            <a:endParaRPr lang="en-US"/>
          </a:p>
        </p:txBody>
      </p:sp>
      <p:sp>
        <p:nvSpPr>
          <p:cNvPr id="25" name="Text Box 24"/>
          <p:cNvSpPr txBox="1"/>
          <p:nvPr/>
        </p:nvSpPr>
        <p:spPr>
          <a:xfrm>
            <a:off x="6171565" y="260985"/>
            <a:ext cx="2299335" cy="101473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r>
              <a:rPr lang="en-US" sz="6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TEAM</a:t>
            </a:r>
            <a:endParaRPr lang="en-US" sz="60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3392805" y="5164455"/>
            <a:ext cx="25666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Technical Supervisor</a:t>
            </a:r>
            <a:endParaRPr lang="en-US"/>
          </a:p>
        </p:txBody>
      </p:sp>
      <p:sp>
        <p:nvSpPr>
          <p:cNvPr id="28" name="Text Box 27"/>
          <p:cNvSpPr txBox="1"/>
          <p:nvPr/>
        </p:nvSpPr>
        <p:spPr>
          <a:xfrm>
            <a:off x="8992235" y="5164455"/>
            <a:ext cx="25666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Marketting Manager</a:t>
            </a:r>
            <a:endParaRPr lang="en-US"/>
          </a:p>
        </p:txBody>
      </p:sp>
      <p:pic>
        <p:nvPicPr>
          <p:cNvPr id="29" name="Picture 28" descr="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32" name="Picture 31" descr="ripe-cashew-fruit-189166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ownload (6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93820" y="3985260"/>
            <a:ext cx="2358390" cy="2358390"/>
          </a:xfrm>
          <a:prstGeom prst="rect">
            <a:avLst/>
          </a:prstGeom>
        </p:spPr>
      </p:pic>
      <p:pic>
        <p:nvPicPr>
          <p:cNvPr id="3" name="Picture 2" descr="download (7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9515" y="4110355"/>
            <a:ext cx="3042285" cy="1720215"/>
          </a:xfrm>
          <a:prstGeom prst="rect">
            <a:avLst/>
          </a:prstGeom>
        </p:spPr>
      </p:pic>
      <p:pic>
        <p:nvPicPr>
          <p:cNvPr id="4" name="Picture 3" descr="download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3920" y="1649095"/>
            <a:ext cx="1790700" cy="1790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747" y="1473454"/>
            <a:ext cx="2143125" cy="2143125"/>
          </a:xfrm>
          <a:prstGeom prst="rect">
            <a:avLst/>
          </a:prstGeom>
        </p:spPr>
      </p:pic>
      <p:pic>
        <p:nvPicPr>
          <p:cNvPr id="5" name="Picture 4" descr="c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0" name="Picture 9" descr="ripe-cashew-fruit-189166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  <p:pic>
        <p:nvPicPr>
          <p:cNvPr id="6" name="Picture 5" descr="log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6935" y="1096010"/>
            <a:ext cx="3099435" cy="3099435"/>
          </a:xfrm>
          <a:prstGeom prst="rect">
            <a:avLst/>
          </a:prstGeom>
        </p:spPr>
      </p:pic>
      <p:sp>
        <p:nvSpPr>
          <p:cNvPr id="25" name="Text Box 24"/>
          <p:cNvSpPr txBox="1"/>
          <p:nvPr/>
        </p:nvSpPr>
        <p:spPr>
          <a:xfrm>
            <a:off x="5269230" y="222885"/>
            <a:ext cx="4317365" cy="101473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fontAlgn="base"/>
            <a:r>
              <a:rPr lang="en-US" sz="6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PARTNERS</a:t>
            </a:r>
            <a:endParaRPr lang="en-US" sz="6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"/>
          <p:cNvSpPr txBox="1"/>
          <p:nvPr/>
        </p:nvSpPr>
        <p:spPr>
          <a:xfrm>
            <a:off x="3241040" y="1713865"/>
            <a:ext cx="857567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800" dirty="0"/>
              <a:t>Savannah Fields is here to stay, reduce unemployment, promote cashew production and encourage a clean environment.</a:t>
            </a:r>
            <a:endParaRPr lang="en-US" sz="4800" dirty="0"/>
          </a:p>
        </p:txBody>
      </p:sp>
      <p:pic>
        <p:nvPicPr>
          <p:cNvPr id="6" name="Picture 5" descr="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0" name="Picture 9" descr="ripe-cashew-fruit-189166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4317365" y="222885"/>
            <a:ext cx="5305425" cy="101473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CONCLUSION</a:t>
            </a:r>
            <a:endParaRPr lang="en-US" sz="6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3052981" y="2694893"/>
            <a:ext cx="8676640" cy="186118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lang="en-US" altLang="zh-CN" sz="115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THANK YOU</a:t>
            </a:r>
            <a:endParaRPr lang="en-US" altLang="zh-CN" sz="115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6" name="Picture 5" descr="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0" name="Picture 9" descr="ripe-cashew-fruit-189166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1176707" y="2023341"/>
            <a:ext cx="5029835" cy="645160"/>
            <a:chOff x="3523615" y="1521190"/>
            <a:chExt cx="5029835" cy="645160"/>
          </a:xfrm>
        </p:grpSpPr>
        <p:sp>
          <p:nvSpPr>
            <p:cNvPr id="17" name="文本框 16"/>
            <p:cNvSpPr txBox="1"/>
            <p:nvPr/>
          </p:nvSpPr>
          <p:spPr>
            <a:xfrm>
              <a:off x="3523615" y="1521190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01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414520" y="1629958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>
                <a:defRPr/>
              </a:pPr>
              <a:r>
                <a:rPr lang="en-US" altLang="zh-CN" sz="2000" kern="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Problem Statement</a:t>
              </a:r>
              <a:endParaRPr lang="en-US" altLang="zh-CN" sz="2000" kern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76707" y="2669409"/>
            <a:ext cx="5029835" cy="645160"/>
            <a:chOff x="3523615" y="2672083"/>
            <a:chExt cx="5029835" cy="645160"/>
          </a:xfrm>
        </p:grpSpPr>
        <p:sp>
          <p:nvSpPr>
            <p:cNvPr id="22" name="文本框 21"/>
            <p:cNvSpPr txBox="1"/>
            <p:nvPr/>
          </p:nvSpPr>
          <p:spPr>
            <a:xfrm>
              <a:off x="3523615" y="2672083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02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414520" y="2767786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Solution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176378" y="4277378"/>
            <a:ext cx="5029835" cy="645160"/>
            <a:chOff x="3523615" y="3862435"/>
            <a:chExt cx="5029835" cy="645160"/>
          </a:xfrm>
        </p:grpSpPr>
        <p:sp>
          <p:nvSpPr>
            <p:cNvPr id="26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05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Business model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4036059" y="284154"/>
            <a:ext cx="4373880" cy="101473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69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qua Grotesque" pitchFamily="2" charset="0"/>
                <a:ea typeface="汉仪尚巍手书W" panose="00020600040101010101" pitchFamily="18" charset="-122"/>
              </a:defRPr>
            </a:lvl1pPr>
          </a:lstStyle>
          <a:p>
            <a:r>
              <a:rPr lang="en-US" altLang="zh-CN" sz="6000" b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ea"/>
                <a:sym typeface="+mn-lt"/>
              </a:rPr>
              <a:t>CONTENTS</a:t>
            </a:r>
            <a:endParaRPr lang="en-US" altLang="zh-CN" sz="6000" b="1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ea"/>
              <a:sym typeface="+mn-lt"/>
            </a:endParaRPr>
          </a:p>
        </p:txBody>
      </p:sp>
      <p:grpSp>
        <p:nvGrpSpPr>
          <p:cNvPr id="3" name="组合 23"/>
          <p:cNvGrpSpPr/>
          <p:nvPr/>
        </p:nvGrpSpPr>
        <p:grpSpPr>
          <a:xfrm>
            <a:off x="1176378" y="3756678"/>
            <a:ext cx="5029835" cy="645160"/>
            <a:chOff x="3523615" y="3862435"/>
            <a:chExt cx="5029835" cy="645160"/>
          </a:xfrm>
        </p:grpSpPr>
        <p:sp>
          <p:nvSpPr>
            <p:cNvPr id="4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04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5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Technology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sp>
        <p:nvSpPr>
          <p:cNvPr id="6" name="Rectangles 5"/>
          <p:cNvSpPr/>
          <p:nvPr/>
        </p:nvSpPr>
        <p:spPr>
          <a:xfrm>
            <a:off x="0" y="5988050"/>
            <a:ext cx="12192000" cy="8756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 descr="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988050"/>
            <a:ext cx="1800225" cy="870585"/>
          </a:xfrm>
          <a:prstGeom prst="rect">
            <a:avLst/>
          </a:prstGeom>
        </p:spPr>
      </p:pic>
      <p:grpSp>
        <p:nvGrpSpPr>
          <p:cNvPr id="7" name="组合 23"/>
          <p:cNvGrpSpPr/>
          <p:nvPr/>
        </p:nvGrpSpPr>
        <p:grpSpPr>
          <a:xfrm>
            <a:off x="1176378" y="3234708"/>
            <a:ext cx="5029835" cy="645160"/>
            <a:chOff x="3523615" y="3862435"/>
            <a:chExt cx="5029835" cy="645160"/>
          </a:xfrm>
        </p:grpSpPr>
        <p:sp>
          <p:nvSpPr>
            <p:cNvPr id="8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03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9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Market Opportunity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10" name="组合 23"/>
          <p:cNvGrpSpPr/>
          <p:nvPr/>
        </p:nvGrpSpPr>
        <p:grpSpPr>
          <a:xfrm>
            <a:off x="1176378" y="4808238"/>
            <a:ext cx="5029835" cy="645160"/>
            <a:chOff x="3523615" y="3862435"/>
            <a:chExt cx="5029835" cy="645160"/>
          </a:xfrm>
        </p:grpSpPr>
        <p:sp>
          <p:nvSpPr>
            <p:cNvPr id="11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06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13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Marketting Strategy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15" name="组合 23"/>
          <p:cNvGrpSpPr/>
          <p:nvPr/>
        </p:nvGrpSpPr>
        <p:grpSpPr>
          <a:xfrm>
            <a:off x="4618078" y="2023128"/>
            <a:ext cx="5029835" cy="645160"/>
            <a:chOff x="3523615" y="3862435"/>
            <a:chExt cx="5029835" cy="645160"/>
          </a:xfrm>
        </p:grpSpPr>
        <p:sp>
          <p:nvSpPr>
            <p:cNvPr id="16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07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19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Competitive Advantage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21" name="组合 23"/>
          <p:cNvGrpSpPr/>
          <p:nvPr/>
        </p:nvGrpSpPr>
        <p:grpSpPr>
          <a:xfrm>
            <a:off x="4605378" y="2572403"/>
            <a:ext cx="5029835" cy="645160"/>
            <a:chOff x="3523615" y="3862435"/>
            <a:chExt cx="5029835" cy="645160"/>
          </a:xfrm>
        </p:grpSpPr>
        <p:sp>
          <p:nvSpPr>
            <p:cNvPr id="23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08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25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Budget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27" name="组合 23"/>
          <p:cNvGrpSpPr/>
          <p:nvPr/>
        </p:nvGrpSpPr>
        <p:grpSpPr>
          <a:xfrm>
            <a:off x="4618713" y="3122313"/>
            <a:ext cx="5029835" cy="645160"/>
            <a:chOff x="3523615" y="3862435"/>
            <a:chExt cx="5029835" cy="645160"/>
          </a:xfrm>
        </p:grpSpPr>
        <p:sp>
          <p:nvSpPr>
            <p:cNvPr id="30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09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34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Our Adds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35" name="组合 23"/>
          <p:cNvGrpSpPr/>
          <p:nvPr/>
        </p:nvGrpSpPr>
        <p:grpSpPr>
          <a:xfrm>
            <a:off x="4579978" y="4225943"/>
            <a:ext cx="5029835" cy="645160"/>
            <a:chOff x="3523615" y="3862435"/>
            <a:chExt cx="5029835" cy="645160"/>
          </a:xfrm>
        </p:grpSpPr>
        <p:sp>
          <p:nvSpPr>
            <p:cNvPr id="36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11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37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Revenue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41" name="组合 23"/>
          <p:cNvGrpSpPr/>
          <p:nvPr/>
        </p:nvGrpSpPr>
        <p:grpSpPr>
          <a:xfrm>
            <a:off x="4567913" y="3705878"/>
            <a:ext cx="5029835" cy="645160"/>
            <a:chOff x="3523615" y="3862435"/>
            <a:chExt cx="5029835" cy="645160"/>
          </a:xfrm>
        </p:grpSpPr>
        <p:sp>
          <p:nvSpPr>
            <p:cNvPr id="42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10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43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Income Statement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44" name="组合 23"/>
          <p:cNvGrpSpPr/>
          <p:nvPr/>
        </p:nvGrpSpPr>
        <p:grpSpPr>
          <a:xfrm>
            <a:off x="4555213" y="4660283"/>
            <a:ext cx="5029835" cy="645160"/>
            <a:chOff x="3523615" y="3862435"/>
            <a:chExt cx="5029835" cy="645160"/>
          </a:xfrm>
        </p:grpSpPr>
        <p:sp>
          <p:nvSpPr>
            <p:cNvPr id="45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12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46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Impact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47" name="组合 23"/>
          <p:cNvGrpSpPr/>
          <p:nvPr/>
        </p:nvGrpSpPr>
        <p:grpSpPr>
          <a:xfrm>
            <a:off x="8440778" y="2033923"/>
            <a:ext cx="5029835" cy="645160"/>
            <a:chOff x="3523615" y="3862435"/>
            <a:chExt cx="5029835" cy="645160"/>
          </a:xfrm>
        </p:grpSpPr>
        <p:sp>
          <p:nvSpPr>
            <p:cNvPr id="48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13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49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Team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50" name="组合 23"/>
          <p:cNvGrpSpPr/>
          <p:nvPr/>
        </p:nvGrpSpPr>
        <p:grpSpPr>
          <a:xfrm>
            <a:off x="8478878" y="2549543"/>
            <a:ext cx="5029835" cy="645160"/>
            <a:chOff x="3523615" y="3862435"/>
            <a:chExt cx="5029835" cy="645160"/>
          </a:xfrm>
        </p:grpSpPr>
        <p:sp>
          <p:nvSpPr>
            <p:cNvPr id="51" name="文本框 25"/>
            <p:cNvSpPr txBox="1"/>
            <p:nvPr/>
          </p:nvSpPr>
          <p:spPr>
            <a:xfrm>
              <a:off x="3523615" y="3862435"/>
              <a:ext cx="79565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  <a:cs typeface="+mn-ea"/>
                </a:defRPr>
              </a:lvl1pPr>
            </a:lstStyle>
            <a:p>
              <a:r>
                <a:rPr lang="en-US" altLang="zh-CN" sz="3600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sym typeface="+mn-lt"/>
                </a:rPr>
                <a:t>14</a:t>
              </a:r>
              <a:endParaRPr lang="en-US" altLang="zh-CN" sz="3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52" name="文本框 27"/>
            <p:cNvSpPr txBox="1"/>
            <p:nvPr/>
          </p:nvSpPr>
          <p:spPr>
            <a:xfrm>
              <a:off x="4414520" y="4000370"/>
              <a:ext cx="4138930" cy="39624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cs typeface="+mn-ea"/>
                </a:defRPr>
              </a:lvl1pPr>
            </a:lstStyle>
            <a:p>
              <a:r>
                <a:rPr lang="en-US" altLang="zh-CN" dirty="0">
                  <a:solidFill>
                    <a:srgbClr val="00B050"/>
                  </a:solidFill>
                  <a:latin typeface="+mn-lt"/>
                  <a:ea typeface="+mn-ea"/>
                  <a:sym typeface="+mn-lt"/>
                </a:rPr>
                <a:t>Partners</a:t>
              </a:r>
              <a:endParaRPr lang="en-US" altLang="zh-CN" dirty="0">
                <a:solidFill>
                  <a:srgbClr val="00B050"/>
                </a:solidFill>
                <a:latin typeface="+mn-lt"/>
                <a:ea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0"/>
                            </p:stCondLst>
                            <p:childTnLst>
                              <p:par>
                                <p:cTn id="3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000"/>
                            </p:stCondLst>
                            <p:childTnLst>
                              <p:par>
                                <p:cTn id="4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8000"/>
                            </p:stCondLst>
                            <p:childTnLst>
                              <p:par>
                                <p:cTn id="4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000"/>
                            </p:stCondLst>
                            <p:childTnLst>
                              <p:par>
                                <p:cTn id="5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0"/>
                            </p:stCondLst>
                            <p:childTnLst>
                              <p:par>
                                <p:cTn id="5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1000"/>
                            </p:stCondLst>
                            <p:childTnLst>
                              <p:par>
                                <p:cTn id="6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2000"/>
                            </p:stCondLst>
                            <p:childTnLst>
                              <p:par>
                                <p:cTn id="6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3000"/>
                            </p:stCondLst>
                            <p:childTnLst>
                              <p:par>
                                <p:cTn id="7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4000"/>
                            </p:stCondLst>
                            <p:childTnLst>
                              <p:par>
                                <p:cTn id="7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4618355" y="631825"/>
            <a:ext cx="5256530" cy="1607185"/>
          </a:xfrm>
          <a:prstGeom prst="rect">
            <a:avLst/>
          </a:prstGeom>
          <a:noFill/>
        </p:spPr>
        <p:txBody>
          <a:bodyPr anchor="ctr"/>
          <a:lstStyle>
            <a:defPPr>
              <a:defRPr lang="zh-CN"/>
            </a:defPPr>
            <a:lvl1pPr>
              <a:defRPr sz="1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</a:defRPr>
            </a:lvl1pPr>
          </a:lstStyle>
          <a:p>
            <a:pPr algn="ctr"/>
            <a:r>
              <a:rPr lang="en-US" sz="24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+mn-lt"/>
                <a:ea typeface="+mn-ea"/>
                <a:sym typeface="+mn-lt"/>
              </a:rPr>
              <a:t>The lack of utilization of cashew apple</a:t>
            </a:r>
            <a:endParaRPr lang="en-US" sz="2400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+mn-lt"/>
              <a:ea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16275" y="4"/>
            <a:ext cx="8238490" cy="101473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69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qua Grotesque" pitchFamily="2" charset="0"/>
                <a:ea typeface="汉仪尚巍手书W" panose="00020600040101010101" pitchFamily="18" charset="-122"/>
              </a:defRPr>
            </a:lvl1pPr>
          </a:lstStyle>
          <a:p>
            <a:r>
              <a:rPr lang="en-US" sz="6000" b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+mn-ea"/>
                <a:sym typeface="+mn-lt"/>
              </a:rPr>
              <a:t>PROBLEM STATMENT</a:t>
            </a:r>
            <a:endParaRPr lang="en-US" sz="6000" b="1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ea typeface="+mn-ea"/>
              <a:cs typeface="+mn-ea"/>
              <a:sym typeface="+mn-lt"/>
            </a:endParaRPr>
          </a:p>
        </p:txBody>
      </p:sp>
      <p:pic>
        <p:nvPicPr>
          <p:cNvPr id="10" name="Picture 9" descr="ripe-cashew-fruit-189166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  <p:pic>
        <p:nvPicPr>
          <p:cNvPr id="12" name="Picture 11" descr="Untitl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8070" y="1904365"/>
            <a:ext cx="4914900" cy="4585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14875" y="570285"/>
            <a:ext cx="231006" cy="231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756853" y="4"/>
            <a:ext cx="9157335" cy="101473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69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qua Grotesque" pitchFamily="2" charset="0"/>
                <a:ea typeface="汉仪尚巍手书W" panose="00020600040101010101" pitchFamily="18" charset="-122"/>
              </a:defRPr>
            </a:lvl1pPr>
          </a:lstStyle>
          <a:p>
            <a:r>
              <a:rPr lang="en-US" sz="6000" b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+mn-ea"/>
                <a:sym typeface="+mn-lt"/>
              </a:rPr>
              <a:t>MARKET OPPORTUNITY</a:t>
            </a:r>
            <a:endParaRPr lang="en-US" sz="6000" b="1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ea typeface="+mn-ea"/>
              <a:cs typeface="+mn-ea"/>
              <a:sym typeface="+mn-lt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4659630" y="2136775"/>
            <a:ext cx="4914900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b="1"/>
              <a:t>Health concerns </a:t>
            </a:r>
            <a:endParaRPr lang="en-US" b="1"/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b="1"/>
              <a:t>Rush for weight loss product</a:t>
            </a:r>
            <a:endParaRPr lang="en-US" b="1"/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b="1"/>
              <a:t>Global demand for green energy</a:t>
            </a:r>
            <a:endParaRPr lang="en-US" b="1"/>
          </a:p>
        </p:txBody>
      </p:sp>
      <p:pic>
        <p:nvPicPr>
          <p:cNvPr id="12" name="Picture 11" descr="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4" name="Picture 13" descr="ripe-cashew-fruit-189166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0"/>
          <p:cNvSpPr txBox="1"/>
          <p:nvPr/>
        </p:nvSpPr>
        <p:spPr>
          <a:xfrm>
            <a:off x="4699000" y="318135"/>
            <a:ext cx="5256530" cy="805180"/>
          </a:xfrm>
          <a:prstGeom prst="rect">
            <a:avLst/>
          </a:prstGeom>
          <a:noFill/>
        </p:spPr>
        <p:txBody>
          <a:bodyPr anchor="ctr">
            <a:scene3d>
              <a:camera prst="orthographicFront"/>
              <a:lightRig rig="threePt" dir="t"/>
            </a:scene3d>
          </a:bodyPr>
          <a:lstStyle>
            <a:defPPr>
              <a:defRPr lang="zh-CN"/>
            </a:defPPr>
            <a:lvl1pPr>
              <a:defRPr sz="1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</a:defRPr>
            </a:lvl1pPr>
          </a:lstStyle>
          <a:p>
            <a:pPr algn="ctr"/>
            <a:r>
              <a:rPr lang="en-US" sz="6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sym typeface="+mn-lt"/>
              </a:rPr>
              <a:t>SOLUTION</a:t>
            </a:r>
            <a:endParaRPr lang="en-US" sz="60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813042" y="1009238"/>
            <a:ext cx="3028885" cy="730885"/>
          </a:xfrm>
          <a:prstGeom prst="rect">
            <a:avLst/>
          </a:prstGeom>
        </p:spPr>
        <p:txBody>
          <a:bodyPr wrap="square">
            <a:spAutoFit/>
          </a:bodyPr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/>
                </a:solidFill>
                <a:cs typeface="+mn-ea"/>
                <a:sym typeface="+mn-lt"/>
              </a:rPr>
              <a:t>We will buy these apples from farmers </a:t>
            </a:r>
            <a:endParaRPr lang="en-US" altLang="zh-CN" sz="1600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579620" y="4385310"/>
            <a:ext cx="2028190" cy="1170940"/>
            <a:chOff x="5201" y="7045"/>
            <a:chExt cx="3194" cy="1844"/>
          </a:xfrm>
        </p:grpSpPr>
        <p:sp>
          <p:nvSpPr>
            <p:cNvPr id="37" name="Rectangles 36"/>
            <p:cNvSpPr/>
            <p:nvPr/>
          </p:nvSpPr>
          <p:spPr>
            <a:xfrm>
              <a:off x="5201" y="7045"/>
              <a:ext cx="3194" cy="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/>
                <a:t>filteration</a:t>
              </a:r>
              <a:endParaRPr lang="en-US"/>
            </a:p>
          </p:txBody>
        </p:sp>
        <p:sp>
          <p:nvSpPr>
            <p:cNvPr id="39" name="Rectangles 38"/>
            <p:cNvSpPr/>
            <p:nvPr/>
          </p:nvSpPr>
          <p:spPr>
            <a:xfrm>
              <a:off x="5201" y="8299"/>
              <a:ext cx="3194" cy="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/>
                <a:t>packaging</a:t>
              </a:r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651115" y="3603625"/>
            <a:ext cx="2069465" cy="2773680"/>
            <a:chOff x="10119" y="5735"/>
            <a:chExt cx="3259" cy="4368"/>
          </a:xfrm>
        </p:grpSpPr>
        <p:sp>
          <p:nvSpPr>
            <p:cNvPr id="27" name="Rectangles 26"/>
            <p:cNvSpPr/>
            <p:nvPr/>
          </p:nvSpPr>
          <p:spPr>
            <a:xfrm>
              <a:off x="10184" y="5735"/>
              <a:ext cx="3194" cy="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/>
                <a:t>fermentation</a:t>
              </a:r>
              <a:endParaRPr lang="en-US"/>
            </a:p>
          </p:txBody>
        </p:sp>
        <p:sp>
          <p:nvSpPr>
            <p:cNvPr id="33" name="Rectangles 32"/>
            <p:cNvSpPr/>
            <p:nvPr/>
          </p:nvSpPr>
          <p:spPr>
            <a:xfrm>
              <a:off x="10119" y="7045"/>
              <a:ext cx="3194" cy="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/>
                <a:t>fiteration</a:t>
              </a:r>
              <a:endParaRPr lang="en-US"/>
            </a:p>
          </p:txBody>
        </p:sp>
        <p:sp>
          <p:nvSpPr>
            <p:cNvPr id="34" name="Rectangles 33"/>
            <p:cNvSpPr/>
            <p:nvPr/>
          </p:nvSpPr>
          <p:spPr>
            <a:xfrm>
              <a:off x="10184" y="8299"/>
              <a:ext cx="3194" cy="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/>
                <a:t>distilation</a:t>
              </a:r>
              <a:endParaRPr lang="en-US"/>
            </a:p>
          </p:txBody>
        </p:sp>
        <p:sp>
          <p:nvSpPr>
            <p:cNvPr id="42" name="Rectangles 41"/>
            <p:cNvSpPr/>
            <p:nvPr/>
          </p:nvSpPr>
          <p:spPr>
            <a:xfrm>
              <a:off x="10119" y="9513"/>
              <a:ext cx="3194" cy="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/>
                <a:t>packaging</a:t>
              </a:r>
              <a:endParaRPr lang="en-US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227320" y="2044700"/>
            <a:ext cx="3458845" cy="3957320"/>
            <a:chOff x="6334" y="3280"/>
            <a:chExt cx="5447" cy="6232"/>
          </a:xfrm>
        </p:grpSpPr>
        <p:sp>
          <p:nvSpPr>
            <p:cNvPr id="19" name="Oval 18"/>
            <p:cNvSpPr/>
            <p:nvPr/>
          </p:nvSpPr>
          <p:spPr>
            <a:xfrm>
              <a:off x="7188" y="3281"/>
              <a:ext cx="4329" cy="72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0" name="Rectangles 19"/>
            <p:cNvSpPr/>
            <p:nvPr/>
          </p:nvSpPr>
          <p:spPr>
            <a:xfrm>
              <a:off x="7756" y="4441"/>
              <a:ext cx="3194" cy="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>
              <a:off x="9185" y="4009"/>
              <a:ext cx="0" cy="432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Text Box 23"/>
            <p:cNvSpPr txBox="1"/>
            <p:nvPr/>
          </p:nvSpPr>
          <p:spPr>
            <a:xfrm>
              <a:off x="7918" y="3280"/>
              <a:ext cx="2868" cy="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>
                  <a:cs typeface="+mn-ea"/>
                  <a:sym typeface="+mn-lt"/>
                </a:rPr>
                <a:t>Cashew Apples </a:t>
              </a:r>
              <a:endParaRPr lang="en-US"/>
            </a:p>
          </p:txBody>
        </p:sp>
        <p:sp>
          <p:nvSpPr>
            <p:cNvPr id="26" name="Text Box 25"/>
            <p:cNvSpPr txBox="1"/>
            <p:nvPr/>
          </p:nvSpPr>
          <p:spPr>
            <a:xfrm>
              <a:off x="8496" y="4452"/>
              <a:ext cx="168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/>
                <a:t>Pressing</a:t>
              </a:r>
              <a:endParaRPr lang="en-US"/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V="1">
              <a:off x="9528" y="6046"/>
              <a:ext cx="591" cy="1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Rectangles 28"/>
            <p:cNvSpPr/>
            <p:nvPr/>
          </p:nvSpPr>
          <p:spPr>
            <a:xfrm>
              <a:off x="6334" y="5751"/>
              <a:ext cx="3194" cy="5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>
              <a:off x="8244" y="5032"/>
              <a:ext cx="0" cy="7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Text Box 30"/>
            <p:cNvSpPr txBox="1"/>
            <p:nvPr/>
          </p:nvSpPr>
          <p:spPr>
            <a:xfrm>
              <a:off x="6597" y="5735"/>
              <a:ext cx="252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/>
                <a:t>Cashew </a:t>
              </a:r>
              <a:r>
                <a:rPr lang="en-US">
                  <a:sym typeface="+mn-ea"/>
                </a:rPr>
                <a:t>Juice</a:t>
              </a:r>
              <a:endParaRPr lang="en-US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>
              <a:off x="11399" y="6342"/>
              <a:ext cx="0" cy="7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11716" y="7636"/>
              <a:ext cx="0" cy="7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7374" y="6342"/>
              <a:ext cx="0" cy="7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6798" y="7636"/>
              <a:ext cx="0" cy="7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11781" y="8810"/>
              <a:ext cx="0" cy="7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9" name="Picture 8" descr="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0" name="Picture 9" descr="ripe-cashew-fruit-189166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9" descr="New Macbook Silver.png"/>
          <p:cNvPicPr>
            <a:picLocks noChangeAspect="1"/>
          </p:cNvPicPr>
          <p:nvPr>
            <p:ph sz="half" idx="2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430" y="2198370"/>
            <a:ext cx="5318760" cy="3115310"/>
          </a:xfrm>
          <a:prstGeom prst="rect">
            <a:avLst/>
          </a:prstGeom>
        </p:spPr>
      </p:pic>
      <p:sp>
        <p:nvSpPr>
          <p:cNvPr id="4" name="53          _4"/>
          <p:cNvSpPr txBox="1">
            <a:spLocks noChangeArrowheads="1"/>
          </p:cNvSpPr>
          <p:nvPr/>
        </p:nvSpPr>
        <p:spPr bwMode="auto">
          <a:xfrm>
            <a:off x="7759700" y="5313680"/>
            <a:ext cx="3448685" cy="582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117" tIns="45561" rIns="91117" bIns="45561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ctr" defTabSz="91059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Web Application </a:t>
            </a:r>
            <a:endParaRPr lang="en-US" altLang="zh-CN" sz="24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7" name="Picture 6" descr="Screenshot (69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680" y="2452370"/>
            <a:ext cx="4112260" cy="2606675"/>
          </a:xfrm>
          <a:prstGeom prst="rect">
            <a:avLst/>
          </a:prstGeom>
        </p:spPr>
      </p:pic>
      <p:pic>
        <p:nvPicPr>
          <p:cNvPr id="8" name="Picture 7" descr="images"/>
          <p:cNvPicPr>
            <a:picLocks noChangeAspect="1"/>
          </p:cNvPicPr>
          <p:nvPr/>
        </p:nvPicPr>
        <p:blipFill>
          <a:blip r:embed="rId3"/>
          <a:srcRect l="17932" r="16296" b="8388"/>
          <a:stretch>
            <a:fillRect/>
          </a:stretch>
        </p:blipFill>
        <p:spPr>
          <a:xfrm>
            <a:off x="3990340" y="1696720"/>
            <a:ext cx="2788920" cy="3844925"/>
          </a:xfrm>
          <a:prstGeom prst="rect">
            <a:avLst/>
          </a:prstGeom>
        </p:spPr>
      </p:pic>
      <p:pic>
        <p:nvPicPr>
          <p:cNvPr id="9" name="Picture 8" descr="Screenshot (70)"/>
          <p:cNvPicPr>
            <a:picLocks noChangeAspect="1"/>
          </p:cNvPicPr>
          <p:nvPr/>
        </p:nvPicPr>
        <p:blipFill>
          <a:blip r:embed="rId4"/>
          <a:srcRect l="38119" t="3827" r="38112" b="5387"/>
          <a:stretch>
            <a:fillRect/>
          </a:stretch>
        </p:blipFill>
        <p:spPr>
          <a:xfrm>
            <a:off x="4591685" y="2452370"/>
            <a:ext cx="1510030" cy="2347595"/>
          </a:xfrm>
          <a:prstGeom prst="rect">
            <a:avLst/>
          </a:prstGeom>
        </p:spPr>
      </p:pic>
      <p:sp>
        <p:nvSpPr>
          <p:cNvPr id="10" name="53          _4"/>
          <p:cNvSpPr txBox="1">
            <a:spLocks noChangeArrowheads="1"/>
          </p:cNvSpPr>
          <p:nvPr/>
        </p:nvSpPr>
        <p:spPr bwMode="auto">
          <a:xfrm>
            <a:off x="3749040" y="200660"/>
            <a:ext cx="5318125" cy="92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117" tIns="45561" rIns="91117" bIns="45561">
            <a:spAutoFit/>
            <a:scene3d>
              <a:camera prst="orthographicFront"/>
              <a:lightRig rig="threePt" dir="t"/>
            </a:scene3d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ctr" defTabSz="91059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54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TECHNOLOGY</a:t>
            </a:r>
            <a:endParaRPr lang="en-US" altLang="zh-CN" sz="54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6" name="Content Placeholder 15" descr="HTB16DtOaQT2gK0jSZFkq6AIQFXat.jpg_350x350"/>
          <p:cNvPicPr>
            <a:picLocks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0" y="1443355"/>
            <a:ext cx="4351655" cy="4351655"/>
          </a:xfrm>
          <a:prstGeom prst="rect">
            <a:avLst/>
          </a:prstGeom>
        </p:spPr>
      </p:pic>
      <p:sp>
        <p:nvSpPr>
          <p:cNvPr id="11" name="53          _4"/>
          <p:cNvSpPr txBox="1">
            <a:spLocks noChangeArrowheads="1"/>
          </p:cNvSpPr>
          <p:nvPr/>
        </p:nvSpPr>
        <p:spPr bwMode="auto">
          <a:xfrm>
            <a:off x="3749040" y="5471160"/>
            <a:ext cx="3526155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117" tIns="45561" rIns="91117" bIns="45561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ctr" defTabSz="91059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b="1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Mobile Application</a:t>
            </a:r>
            <a:endParaRPr lang="en-US" altLang="zh-CN" sz="24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53          _4"/>
          <p:cNvSpPr txBox="1">
            <a:spLocks noChangeArrowheads="1"/>
          </p:cNvSpPr>
          <p:nvPr/>
        </p:nvSpPr>
        <p:spPr bwMode="auto">
          <a:xfrm>
            <a:off x="464185" y="5471160"/>
            <a:ext cx="3526155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117" tIns="45561" rIns="91117" bIns="45561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ctr" defTabSz="91059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b="1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Juicer</a:t>
            </a:r>
            <a:endParaRPr lang="en-US" altLang="zh-CN" sz="24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Clippi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680" y="0"/>
            <a:ext cx="9545320" cy="6857365"/>
          </a:xfrm>
          <a:prstGeom prst="rect">
            <a:avLst/>
          </a:prstGeom>
        </p:spPr>
      </p:pic>
      <p:sp>
        <p:nvSpPr>
          <p:cNvPr id="21" name="文本框 11"/>
          <p:cNvSpPr txBox="1"/>
          <p:nvPr/>
        </p:nvSpPr>
        <p:spPr>
          <a:xfrm>
            <a:off x="8000114" y="1991186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cs typeface="+mn-ea"/>
                <a:sym typeface="+mn-lt"/>
              </a:rPr>
              <a:t>ENTER TITLE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文本框 11"/>
          <p:cNvSpPr txBox="1"/>
          <p:nvPr/>
        </p:nvSpPr>
        <p:spPr>
          <a:xfrm>
            <a:off x="8025872" y="4632026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cs typeface="+mn-ea"/>
                <a:sym typeface="+mn-lt"/>
              </a:rPr>
              <a:t>ENTER TITLE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418703" y="4918534"/>
            <a:ext cx="3028885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bg1"/>
                </a:solidFill>
                <a:cs typeface="+mn-ea"/>
                <a:sym typeface="+mn-lt"/>
              </a:rPr>
              <a:t>add you text here add you text</a:t>
            </a:r>
            <a:endParaRPr lang="en-US" altLang="zh-CN" sz="1200">
              <a:solidFill>
                <a:schemeClr val="bg1"/>
              </a:solidFill>
              <a:cs typeface="+mn-ea"/>
              <a:sym typeface="+mn-lt"/>
            </a:endParaRPr>
          </a:p>
          <a:p>
            <a:pPr algn="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bg1"/>
                </a:solidFill>
                <a:cs typeface="+mn-ea"/>
                <a:sym typeface="+mn-lt"/>
              </a:rPr>
              <a:t> add you text here add you text</a:t>
            </a:r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10" name="Picture 9" descr="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1" name="Picture 10" descr="ripe-cashew-fruit-189166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Box 4"/>
          <p:cNvSpPr txBox="1"/>
          <p:nvPr/>
        </p:nvSpPr>
        <p:spPr>
          <a:xfrm>
            <a:off x="3229610" y="880110"/>
            <a:ext cx="8730615" cy="5908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Social Media Campaign</a:t>
            </a:r>
            <a:endParaRPr lang="en-US" sz="3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Promotional discounts</a:t>
            </a:r>
            <a:endParaRPr lang="en-US" sz="3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Face to face marketing</a:t>
            </a:r>
            <a:endParaRPr lang="en-US" sz="3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 The use of Leads</a:t>
            </a:r>
            <a:endParaRPr lang="en-US" sz="3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ym typeface="+mn-ea"/>
              </a:rPr>
              <a:t>Radio talk show</a:t>
            </a:r>
            <a:endParaRPr lang="en-US" sz="3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Leveraging on partner networks such as Agrofeed</a:t>
            </a:r>
            <a:endParaRPr lang="en-US" sz="3600" dirty="0"/>
          </a:p>
        </p:txBody>
      </p:sp>
      <p:sp>
        <p:nvSpPr>
          <p:cNvPr id="2" name="Text Box 1"/>
          <p:cNvSpPr txBox="1"/>
          <p:nvPr/>
        </p:nvSpPr>
        <p:spPr>
          <a:xfrm>
            <a:off x="2882900" y="0"/>
            <a:ext cx="7061200" cy="922020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sz="54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Marketting Strategy</a:t>
            </a:r>
            <a:endParaRPr lang="en-US" sz="5400" b="1" dirty="0" smtClean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3" name="Picture 2" descr="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26430"/>
            <a:ext cx="2771775" cy="1153160"/>
          </a:xfrm>
          <a:prstGeom prst="rect">
            <a:avLst/>
          </a:prstGeom>
        </p:spPr>
      </p:pic>
      <p:pic>
        <p:nvPicPr>
          <p:cNvPr id="10" name="Picture 9" descr="ripe-cashew-fruit-189166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71775" cy="572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Content Placeholder 9" descr="download (3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94435" y="2405380"/>
            <a:ext cx="1167765" cy="1049655"/>
          </a:xfrm>
          <a:prstGeom prst="rect">
            <a:avLst/>
          </a:prstGeom>
        </p:spPr>
      </p:pic>
      <p:pic>
        <p:nvPicPr>
          <p:cNvPr id="13" name="Picture 12" descr="images (3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3455035"/>
            <a:ext cx="1169035" cy="1097280"/>
          </a:xfrm>
          <a:prstGeom prst="rect">
            <a:avLst/>
          </a:prstGeom>
        </p:spPr>
      </p:pic>
      <p:pic>
        <p:nvPicPr>
          <p:cNvPr id="14" name="Picture 13" descr="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800" y="5636895"/>
            <a:ext cx="1168400" cy="1033780"/>
          </a:xfrm>
          <a:prstGeom prst="rect">
            <a:avLst/>
          </a:prstGeom>
        </p:spPr>
      </p:pic>
      <p:pic>
        <p:nvPicPr>
          <p:cNvPr id="18" name="Picture 17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7205980" y="5300345"/>
            <a:ext cx="1247140" cy="1195070"/>
          </a:xfrm>
          <a:prstGeom prst="rect">
            <a:avLst/>
          </a:prstGeom>
        </p:spPr>
      </p:pic>
      <p:pic>
        <p:nvPicPr>
          <p:cNvPr id="20" name="Picture 19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4923790" y="5300345"/>
            <a:ext cx="1247140" cy="1195070"/>
          </a:xfrm>
          <a:prstGeom prst="rect">
            <a:avLst/>
          </a:prstGeom>
        </p:spPr>
      </p:pic>
      <p:pic>
        <p:nvPicPr>
          <p:cNvPr id="21" name="Picture 20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3610610" y="5300345"/>
            <a:ext cx="1247140" cy="1195070"/>
          </a:xfrm>
          <a:prstGeom prst="rect">
            <a:avLst/>
          </a:prstGeom>
        </p:spPr>
      </p:pic>
      <p:pic>
        <p:nvPicPr>
          <p:cNvPr id="22" name="Picture 21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2354580" y="4391660"/>
            <a:ext cx="1247140" cy="1195070"/>
          </a:xfrm>
          <a:prstGeom prst="rect">
            <a:avLst/>
          </a:prstGeom>
        </p:spPr>
      </p:pic>
      <p:pic>
        <p:nvPicPr>
          <p:cNvPr id="23" name="Picture 22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2363470" y="3330575"/>
            <a:ext cx="1247140" cy="1195070"/>
          </a:xfrm>
          <a:prstGeom prst="rect">
            <a:avLst/>
          </a:prstGeom>
        </p:spPr>
      </p:pic>
      <p:pic>
        <p:nvPicPr>
          <p:cNvPr id="24" name="Picture 23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2363470" y="2272665"/>
            <a:ext cx="1247140" cy="1195070"/>
          </a:xfrm>
          <a:prstGeom prst="rect">
            <a:avLst/>
          </a:prstGeom>
        </p:spPr>
      </p:pic>
      <p:pic>
        <p:nvPicPr>
          <p:cNvPr id="25" name="Picture 24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3610610" y="2272665"/>
            <a:ext cx="1247140" cy="1195070"/>
          </a:xfrm>
          <a:prstGeom prst="rect">
            <a:avLst/>
          </a:prstGeom>
        </p:spPr>
      </p:pic>
      <p:pic>
        <p:nvPicPr>
          <p:cNvPr id="26" name="Picture 25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3610610" y="3329940"/>
            <a:ext cx="1247140" cy="1195070"/>
          </a:xfrm>
          <a:prstGeom prst="rect">
            <a:avLst/>
          </a:prstGeom>
        </p:spPr>
      </p:pic>
      <p:pic>
        <p:nvPicPr>
          <p:cNvPr id="29" name="Picture 28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7115" y="3451860"/>
            <a:ext cx="1226185" cy="1073785"/>
          </a:xfrm>
          <a:prstGeom prst="rect">
            <a:avLst/>
          </a:prstGeom>
        </p:spPr>
      </p:pic>
      <p:pic>
        <p:nvPicPr>
          <p:cNvPr id="31" name="Picture 30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7900" y="3478530"/>
            <a:ext cx="1226185" cy="1073785"/>
          </a:xfrm>
          <a:prstGeom prst="rect">
            <a:avLst/>
          </a:prstGeom>
        </p:spPr>
      </p:pic>
      <p:pic>
        <p:nvPicPr>
          <p:cNvPr id="32" name="Picture 31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0600" y="2404745"/>
            <a:ext cx="1226185" cy="1073785"/>
          </a:xfrm>
          <a:prstGeom prst="rect">
            <a:avLst/>
          </a:prstGeom>
        </p:spPr>
      </p:pic>
      <p:pic>
        <p:nvPicPr>
          <p:cNvPr id="33" name="Picture 32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7750" y="2388235"/>
            <a:ext cx="1226185" cy="1073785"/>
          </a:xfrm>
          <a:prstGeom prst="rect">
            <a:avLst/>
          </a:prstGeom>
        </p:spPr>
      </p:pic>
      <p:pic>
        <p:nvPicPr>
          <p:cNvPr id="34" name="Picture 33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2384425" y="5300345"/>
            <a:ext cx="1247140" cy="1195070"/>
          </a:xfrm>
          <a:prstGeom prst="rect">
            <a:avLst/>
          </a:prstGeom>
        </p:spPr>
      </p:pic>
      <p:pic>
        <p:nvPicPr>
          <p:cNvPr id="35" name="Picture 34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3610" y="4531995"/>
            <a:ext cx="1226185" cy="1073785"/>
          </a:xfrm>
          <a:prstGeom prst="rect">
            <a:avLst/>
          </a:prstGeom>
        </p:spPr>
      </p:pic>
      <p:pic>
        <p:nvPicPr>
          <p:cNvPr id="36" name="Picture 35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5675" y="2405380"/>
            <a:ext cx="1226185" cy="1073785"/>
          </a:xfrm>
          <a:prstGeom prst="rect">
            <a:avLst/>
          </a:prstGeom>
        </p:spPr>
      </p:pic>
      <p:pic>
        <p:nvPicPr>
          <p:cNvPr id="37" name="Picture 36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9795" y="4525010"/>
            <a:ext cx="1226185" cy="1073785"/>
          </a:xfrm>
          <a:prstGeom prst="rect">
            <a:avLst/>
          </a:prstGeom>
        </p:spPr>
      </p:pic>
      <p:pic>
        <p:nvPicPr>
          <p:cNvPr id="38" name="Picture 37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2975" y="3451225"/>
            <a:ext cx="1226185" cy="1073785"/>
          </a:xfrm>
          <a:prstGeom prst="rect">
            <a:avLst/>
          </a:prstGeom>
        </p:spPr>
      </p:pic>
      <p:pic>
        <p:nvPicPr>
          <p:cNvPr id="39" name="Picture 38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6045835" y="5300345"/>
            <a:ext cx="1247140" cy="1195070"/>
          </a:xfrm>
          <a:prstGeom prst="rect">
            <a:avLst/>
          </a:prstGeom>
        </p:spPr>
      </p:pic>
      <p:pic>
        <p:nvPicPr>
          <p:cNvPr id="40" name="Picture 39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8618855" y="5300345"/>
            <a:ext cx="1247140" cy="1195070"/>
          </a:xfrm>
          <a:prstGeom prst="rect">
            <a:avLst/>
          </a:prstGeom>
        </p:spPr>
      </p:pic>
      <p:pic>
        <p:nvPicPr>
          <p:cNvPr id="41" name="Picture 40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5980" y="4477385"/>
            <a:ext cx="1226185" cy="1073785"/>
          </a:xfrm>
          <a:prstGeom prst="rect">
            <a:avLst/>
          </a:prstGeom>
        </p:spPr>
      </p:pic>
      <p:sp>
        <p:nvSpPr>
          <p:cNvPr id="44" name="Rectangles 43"/>
          <p:cNvSpPr/>
          <p:nvPr/>
        </p:nvSpPr>
        <p:spPr>
          <a:xfrm>
            <a:off x="1202690" y="4773930"/>
            <a:ext cx="1156335" cy="8629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Text Box 44"/>
          <p:cNvSpPr txBox="1"/>
          <p:nvPr/>
        </p:nvSpPr>
        <p:spPr>
          <a:xfrm>
            <a:off x="1203325" y="4868545"/>
            <a:ext cx="11601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 b="1"/>
              <a:t>Local </a:t>
            </a:r>
            <a:endParaRPr lang="en-US" sz="1600" b="1"/>
          </a:p>
          <a:p>
            <a:r>
              <a:rPr lang="en-US" sz="1600" b="1"/>
              <a:t>Breweries</a:t>
            </a:r>
            <a:endParaRPr lang="en-US" sz="1600" b="1"/>
          </a:p>
        </p:txBody>
      </p:sp>
      <p:sp>
        <p:nvSpPr>
          <p:cNvPr id="46" name="Text Box 45"/>
          <p:cNvSpPr txBox="1"/>
          <p:nvPr/>
        </p:nvSpPr>
        <p:spPr>
          <a:xfrm>
            <a:off x="2471420" y="1821815"/>
            <a:ext cx="11601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 b="1"/>
              <a:t>market info</a:t>
            </a:r>
            <a:endParaRPr lang="en-US" sz="1600" b="1"/>
          </a:p>
        </p:txBody>
      </p:sp>
      <p:sp>
        <p:nvSpPr>
          <p:cNvPr id="47" name="Text Box 46"/>
          <p:cNvSpPr txBox="1"/>
          <p:nvPr/>
        </p:nvSpPr>
        <p:spPr>
          <a:xfrm>
            <a:off x="3610610" y="1804670"/>
            <a:ext cx="1160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 b="1"/>
              <a:t>partner</a:t>
            </a:r>
            <a:endParaRPr lang="en-US" sz="1600" b="1"/>
          </a:p>
        </p:txBody>
      </p:sp>
      <p:sp>
        <p:nvSpPr>
          <p:cNvPr id="48" name="Text Box 47"/>
          <p:cNvSpPr txBox="1"/>
          <p:nvPr/>
        </p:nvSpPr>
        <p:spPr>
          <a:xfrm>
            <a:off x="4923790" y="1804670"/>
            <a:ext cx="11601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 b="1"/>
              <a:t>online market</a:t>
            </a:r>
            <a:endParaRPr lang="en-US" sz="1600" b="1"/>
          </a:p>
        </p:txBody>
      </p:sp>
      <p:sp>
        <p:nvSpPr>
          <p:cNvPr id="49" name="Text Box 48"/>
          <p:cNvSpPr txBox="1"/>
          <p:nvPr/>
        </p:nvSpPr>
        <p:spPr>
          <a:xfrm>
            <a:off x="6045835" y="1804670"/>
            <a:ext cx="11601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 b="1"/>
              <a:t>made in Ghana</a:t>
            </a:r>
            <a:endParaRPr lang="en-US" sz="1600" b="1"/>
          </a:p>
        </p:txBody>
      </p:sp>
      <p:sp>
        <p:nvSpPr>
          <p:cNvPr id="50" name="Text Box 49"/>
          <p:cNvSpPr txBox="1"/>
          <p:nvPr/>
        </p:nvSpPr>
        <p:spPr>
          <a:xfrm>
            <a:off x="7279640" y="1804670"/>
            <a:ext cx="1160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 b="1"/>
              <a:t>Efficiency</a:t>
            </a:r>
            <a:endParaRPr lang="en-US" sz="1600" b="1"/>
          </a:p>
        </p:txBody>
      </p:sp>
      <p:sp>
        <p:nvSpPr>
          <p:cNvPr id="5" name="TextBox 4"/>
          <p:cNvSpPr txBox="1"/>
          <p:nvPr/>
        </p:nvSpPr>
        <p:spPr>
          <a:xfrm>
            <a:off x="2303780" y="616585"/>
            <a:ext cx="8084185" cy="6451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sz="36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OUR COMPETITIVE ADVANTAGE</a:t>
            </a:r>
            <a:endParaRPr lang="en-US" sz="36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1" name="Text Box 50"/>
          <p:cNvSpPr txBox="1"/>
          <p:nvPr/>
        </p:nvSpPr>
        <p:spPr>
          <a:xfrm>
            <a:off x="8618855" y="1821815"/>
            <a:ext cx="1160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 b="1"/>
              <a:t>Web app</a:t>
            </a:r>
            <a:endParaRPr lang="en-US" sz="1600" b="1"/>
          </a:p>
        </p:txBody>
      </p:sp>
      <p:pic>
        <p:nvPicPr>
          <p:cNvPr id="52" name="Picture 51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6015" y="2405380"/>
            <a:ext cx="1226185" cy="1073785"/>
          </a:xfrm>
          <a:prstGeom prst="rect">
            <a:avLst/>
          </a:prstGeom>
        </p:spPr>
      </p:pic>
      <p:pic>
        <p:nvPicPr>
          <p:cNvPr id="53" name="Picture 52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6015" y="4452620"/>
            <a:ext cx="1226185" cy="1073785"/>
          </a:xfrm>
          <a:prstGeom prst="rect">
            <a:avLst/>
          </a:prstGeom>
        </p:spPr>
      </p:pic>
      <p:pic>
        <p:nvPicPr>
          <p:cNvPr id="54" name="Picture 53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7605" y="4563110"/>
            <a:ext cx="1226185" cy="1073785"/>
          </a:xfrm>
          <a:prstGeom prst="rect">
            <a:avLst/>
          </a:prstGeom>
        </p:spPr>
      </p:pic>
      <p:sp>
        <p:nvSpPr>
          <p:cNvPr id="55" name="Text Box 54"/>
          <p:cNvSpPr txBox="1"/>
          <p:nvPr/>
        </p:nvSpPr>
        <p:spPr>
          <a:xfrm>
            <a:off x="9889490" y="1851660"/>
            <a:ext cx="11601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 b="1"/>
              <a:t>Mobile app</a:t>
            </a:r>
            <a:endParaRPr lang="en-US" sz="1600" b="1"/>
          </a:p>
        </p:txBody>
      </p:sp>
      <p:pic>
        <p:nvPicPr>
          <p:cNvPr id="56" name="Picture 55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3450" y="2435225"/>
            <a:ext cx="1226185" cy="1073785"/>
          </a:xfrm>
          <a:prstGeom prst="rect">
            <a:avLst/>
          </a:prstGeom>
        </p:spPr>
      </p:pic>
      <p:pic>
        <p:nvPicPr>
          <p:cNvPr id="57" name="Picture 56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6015" y="3391535"/>
            <a:ext cx="1226185" cy="1073785"/>
          </a:xfrm>
          <a:prstGeom prst="rect">
            <a:avLst/>
          </a:prstGeom>
        </p:spPr>
      </p:pic>
      <p:pic>
        <p:nvPicPr>
          <p:cNvPr id="58" name="Picture 57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9000" y="3330575"/>
            <a:ext cx="1226185" cy="1073785"/>
          </a:xfrm>
          <a:prstGeom prst="rect">
            <a:avLst/>
          </a:prstGeom>
        </p:spPr>
      </p:pic>
      <p:pic>
        <p:nvPicPr>
          <p:cNvPr id="59" name="Picture 58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9490" y="4512945"/>
            <a:ext cx="1226185" cy="1073785"/>
          </a:xfrm>
          <a:prstGeom prst="rect">
            <a:avLst/>
          </a:prstGeom>
        </p:spPr>
      </p:pic>
      <p:pic>
        <p:nvPicPr>
          <p:cNvPr id="60" name="Picture 59" descr="download (4)"/>
          <p:cNvPicPr>
            <a:picLocks noChangeAspect="1"/>
          </p:cNvPicPr>
          <p:nvPr/>
        </p:nvPicPr>
        <p:blipFill>
          <a:blip r:embed="rId4"/>
          <a:srcRect t="-10741" b="17110"/>
          <a:stretch>
            <a:fillRect/>
          </a:stretch>
        </p:blipFill>
        <p:spPr>
          <a:xfrm>
            <a:off x="9779000" y="5300345"/>
            <a:ext cx="1247140" cy="11950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6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7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9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0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3_Office Theme">
  <a:themeElements>
    <a:clrScheme name="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FFFFFF"/>
      </a:accent3>
      <a:accent4>
        <a:srgbClr val="000000"/>
      </a:accent4>
      <a:accent5>
        <a:srgbClr val="FFE1AA"/>
      </a:accent5>
      <a:accent6>
        <a:srgbClr val="E18519"/>
      </a:accent6>
      <a:hlink>
        <a:srgbClr val="2998E3"/>
      </a:hlink>
      <a:folHlink>
        <a:srgbClr val="7F723D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595959"/>
      </a:accent1>
      <a:accent2>
        <a:srgbClr val="595959"/>
      </a:accent2>
      <a:accent3>
        <a:srgbClr val="595959"/>
      </a:accent3>
      <a:accent4>
        <a:srgbClr val="595959"/>
      </a:accent4>
      <a:accent5>
        <a:srgbClr val="595959"/>
      </a:accent5>
      <a:accent6>
        <a:srgbClr val="595959"/>
      </a:accent6>
      <a:hlink>
        <a:srgbClr val="0E589E"/>
      </a:hlink>
      <a:folHlink>
        <a:srgbClr val="595959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4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5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sr0wjqc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595959"/>
    </a:accent2>
    <a:accent3>
      <a:srgbClr val="595959"/>
    </a:accent3>
    <a:accent4>
      <a:srgbClr val="595959"/>
    </a:accent4>
    <a:accent5>
      <a:srgbClr val="595959"/>
    </a:accent5>
    <a:accent6>
      <a:srgbClr val="595959"/>
    </a:accent6>
    <a:hlink>
      <a:srgbClr val="0E589E"/>
    </a:hlink>
    <a:folHlink>
      <a:srgbClr val="59595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1983</Words>
  <Application>WPS Presentation</Application>
  <PresentationFormat>宽屏</PresentationFormat>
  <Paragraphs>199</Paragraphs>
  <Slides>18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43</vt:i4>
      </vt:variant>
      <vt:variant>
        <vt:lpstr>主题</vt:lpstr>
      </vt:variant>
      <vt:variant>
        <vt:i4>13</vt:i4>
      </vt:variant>
      <vt:variant>
        <vt:lpstr>幻灯片标题</vt:lpstr>
      </vt:variant>
      <vt:variant>
        <vt:i4>18</vt:i4>
      </vt:variant>
    </vt:vector>
  </HeadingPairs>
  <TitlesOfParts>
    <vt:vector size="74" baseType="lpstr">
      <vt:lpstr>Arial</vt:lpstr>
      <vt:lpstr>SimSun</vt:lpstr>
      <vt:lpstr>Wingdings</vt:lpstr>
      <vt:lpstr>Calibri Light</vt:lpstr>
      <vt:lpstr>Calibri</vt:lpstr>
      <vt:lpstr>Microsoft YaHei</vt:lpstr>
      <vt:lpstr>汉仪尚巍手书W</vt:lpstr>
      <vt:lpstr>Aqua Grotesque</vt:lpstr>
      <vt:lpstr>Segoe Print</vt:lpstr>
      <vt:lpstr>Muli Light</vt:lpstr>
      <vt:lpstr>Arial Unicode MS</vt:lpstr>
      <vt:lpstr>Malgun Gothic Semilight</vt:lpstr>
      <vt:lpstr>Microsoft JhengHei</vt:lpstr>
      <vt:lpstr>Microsoft JhengHei UI Light</vt:lpstr>
      <vt:lpstr>Microsoft YaHei UI</vt:lpstr>
      <vt:lpstr>Microsoft YaHei UI Light</vt:lpstr>
      <vt:lpstr>MingLiU-ExtB</vt:lpstr>
      <vt:lpstr>NSimSun</vt:lpstr>
      <vt:lpstr>MS UI Gothic</vt:lpstr>
      <vt:lpstr>MS Gothic</vt:lpstr>
      <vt:lpstr>Raleway</vt:lpstr>
      <vt:lpstr>Raleway Black</vt:lpstr>
      <vt:lpstr>Raleway ExtraLight</vt:lpstr>
      <vt:lpstr>Raleway ExtraBold</vt:lpstr>
      <vt:lpstr>Segoe UI Black</vt:lpstr>
      <vt:lpstr>Segoe UI Emoji</vt:lpstr>
      <vt:lpstr>Segoe UI Historic</vt:lpstr>
      <vt:lpstr>Raleway Light</vt:lpstr>
      <vt:lpstr>Raleway Medium</vt:lpstr>
      <vt:lpstr>Segoe Script</vt:lpstr>
      <vt:lpstr>Verdana</vt:lpstr>
      <vt:lpstr>Times New Roman</vt:lpstr>
      <vt:lpstr>TeamViewer15</vt:lpstr>
      <vt:lpstr>Sylfaen</vt:lpstr>
      <vt:lpstr>Source Sans Pro</vt:lpstr>
      <vt:lpstr>Sitka Text</vt:lpstr>
      <vt:lpstr>Sitka Subheading</vt:lpstr>
      <vt:lpstr>Sitka Small</vt:lpstr>
      <vt:lpstr>Sitka Banner</vt:lpstr>
      <vt:lpstr>Segoe UI</vt:lpstr>
      <vt:lpstr>Rockwell</vt:lpstr>
      <vt:lpstr>Symbol</vt:lpstr>
      <vt:lpstr>Wingdings</vt:lpstr>
      <vt:lpstr>Office 主题</vt:lpstr>
      <vt:lpstr>8_Office 主题</vt:lpstr>
      <vt:lpstr>13_Office Theme</vt:lpstr>
      <vt:lpstr>6_第一PPT，www.1ppt.com</vt:lpstr>
      <vt:lpstr>1_Office 主题</vt:lpstr>
      <vt:lpstr>2_Office 主题</vt:lpstr>
      <vt:lpstr>3_Office 主题</vt:lpstr>
      <vt:lpstr>4_Office 主题</vt:lpstr>
      <vt:lpstr>5_Office 主题</vt:lpstr>
      <vt:lpstr>6_Office 主题</vt:lpstr>
      <vt:lpstr>7_Office 主题</vt:lpstr>
      <vt:lpstr>9_Office 主题</vt:lpstr>
      <vt:lpstr>10_Office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Technologies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Impact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GTL-GRASS-010</cp:lastModifiedBy>
  <cp:revision>285</cp:revision>
  <dcterms:created xsi:type="dcterms:W3CDTF">2018-12-01T07:21:00Z</dcterms:created>
  <dcterms:modified xsi:type="dcterms:W3CDTF">2020-09-03T14:12:52Z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1033-11.2.0.9635</vt:lpwstr>
  </property>
</Properties>
</file>

<file path=docProps/thumbnail.jpeg>
</file>